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Medium"/>
      <p:regular r:id="rId13"/>
    </p:embeddedFont>
    <p:embeddedFont>
      <p:font typeface="Open Sans" panose="020B060603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97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marL="0" indent="0">
              <a:lnSpc>
                <a:spcPts val="7700"/>
              </a:lnSpc>
              <a:buNone/>
            </a:pPr>
            <a:r>
              <a:rPr lang="en-US" sz="6150" kern="0" spc="-185" dirty="0">
                <a:solidFill>
                  <a:srgbClr val="2C3F42"/>
                </a:solidFill>
                <a:latin typeface="Bitter Medium" pitchFamily="34" charset="0"/>
                <a:ea typeface="Bitter Medium" pitchFamily="34" charset="-122"/>
                <a:cs typeface="Bitter Medium" pitchFamily="34" charset="-120"/>
              </a:rPr>
              <a:t>The Farmers Market Management App</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Farmers Market Management App simplifies the process of connecting farmers with consumers. This intuitive platform empowers farmers to showcase their products, gain insights into market demand, and optimize their prices for increased revenue.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81426"/>
            <a:ext cx="6596182"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Conclusion and Next Steps</a:t>
            </a:r>
            <a:endParaRPr lang="en-US" sz="4450" dirty="0"/>
          </a:p>
        </p:txBody>
      </p:sp>
      <p:sp>
        <p:nvSpPr>
          <p:cNvPr id="4" name="Shape 1"/>
          <p:cNvSpPr/>
          <p:nvPr/>
        </p:nvSpPr>
        <p:spPr>
          <a:xfrm>
            <a:off x="793790" y="2930366"/>
            <a:ext cx="7556421" cy="3417808"/>
          </a:xfrm>
          <a:prstGeom prst="roundRect">
            <a:avLst>
              <a:gd name="adj" fmla="val 2787"/>
            </a:avLst>
          </a:prstGeom>
          <a:noFill/>
          <a:ln w="7620">
            <a:solidFill>
              <a:srgbClr val="000000">
                <a:alpha val="8000"/>
              </a:srgbClr>
            </a:solidFill>
            <a:prstDash val="solid"/>
          </a:ln>
        </p:spPr>
      </p:sp>
      <p:sp>
        <p:nvSpPr>
          <p:cNvPr id="5" name="Shape 2"/>
          <p:cNvSpPr/>
          <p:nvPr/>
        </p:nvSpPr>
        <p:spPr>
          <a:xfrm>
            <a:off x="801410" y="2937986"/>
            <a:ext cx="7541181" cy="1013222"/>
          </a:xfrm>
          <a:prstGeom prst="rect">
            <a:avLst/>
          </a:prstGeom>
          <a:solidFill>
            <a:srgbClr val="FFFFFF">
              <a:alpha val="4000"/>
            </a:srgbClr>
          </a:solidFill>
          <a:ln/>
        </p:spPr>
      </p:sp>
      <p:sp>
        <p:nvSpPr>
          <p:cNvPr id="6" name="Text 3"/>
          <p:cNvSpPr/>
          <p:nvPr/>
        </p:nvSpPr>
        <p:spPr>
          <a:xfrm>
            <a:off x="1028224" y="3081695"/>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Farmers Market Management App is transforming the way farmers and consumers interact.</a:t>
            </a:r>
            <a:endParaRPr lang="en-US" sz="1750" dirty="0"/>
          </a:p>
        </p:txBody>
      </p:sp>
      <p:sp>
        <p:nvSpPr>
          <p:cNvPr id="7" name="Shape 4"/>
          <p:cNvSpPr/>
          <p:nvPr/>
        </p:nvSpPr>
        <p:spPr>
          <a:xfrm>
            <a:off x="801410" y="3951208"/>
            <a:ext cx="7541181" cy="1013222"/>
          </a:xfrm>
          <a:prstGeom prst="rect">
            <a:avLst/>
          </a:prstGeom>
          <a:solidFill>
            <a:srgbClr val="000000">
              <a:alpha val="4000"/>
            </a:srgbClr>
          </a:solidFill>
          <a:ln/>
        </p:spPr>
      </p:sp>
      <p:sp>
        <p:nvSpPr>
          <p:cNvPr id="8" name="Text 5"/>
          <p:cNvSpPr/>
          <p:nvPr/>
        </p:nvSpPr>
        <p:spPr>
          <a:xfrm>
            <a:off x="1028224" y="4094917"/>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This innovative platform is revolutionizing the food supply chain, offering numerous benefits for both parties.</a:t>
            </a:r>
            <a:endParaRPr lang="en-US" sz="1750" dirty="0"/>
          </a:p>
        </p:txBody>
      </p:sp>
      <p:sp>
        <p:nvSpPr>
          <p:cNvPr id="9" name="Shape 6"/>
          <p:cNvSpPr/>
          <p:nvPr/>
        </p:nvSpPr>
        <p:spPr>
          <a:xfrm>
            <a:off x="801410" y="4964430"/>
            <a:ext cx="7541181" cy="1376124"/>
          </a:xfrm>
          <a:prstGeom prst="rect">
            <a:avLst/>
          </a:prstGeom>
          <a:solidFill>
            <a:srgbClr val="FFFFFF">
              <a:alpha val="4000"/>
            </a:srgbClr>
          </a:solidFill>
          <a:ln/>
        </p:spPr>
      </p:sp>
      <p:sp>
        <p:nvSpPr>
          <p:cNvPr id="10" name="Text 7"/>
          <p:cNvSpPr/>
          <p:nvPr/>
        </p:nvSpPr>
        <p:spPr>
          <a:xfrm>
            <a:off x="1028224" y="5108138"/>
            <a:ext cx="7087553"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Future development will focus on integrating new features and expanding the app's reach to further empower farmers and consumers.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7418"/>
            <a:ext cx="5803583"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Introduction to the App</a:t>
            </a:r>
            <a:endParaRPr lang="en-US" sz="4450" dirty="0"/>
          </a:p>
        </p:txBody>
      </p:sp>
      <p:sp>
        <p:nvSpPr>
          <p:cNvPr id="4" name="Shape 1"/>
          <p:cNvSpPr/>
          <p:nvPr/>
        </p:nvSpPr>
        <p:spPr>
          <a:xfrm>
            <a:off x="793790" y="2296358"/>
            <a:ext cx="3664863" cy="2773799"/>
          </a:xfrm>
          <a:prstGeom prst="roundRect">
            <a:avLst>
              <a:gd name="adj" fmla="val 3435"/>
            </a:avLst>
          </a:prstGeom>
          <a:solidFill>
            <a:srgbClr val="FCE2CF"/>
          </a:solidFill>
          <a:ln w="7620">
            <a:solidFill>
              <a:srgbClr val="E2C8B5"/>
            </a:solidFill>
            <a:prstDash val="solid"/>
          </a:ln>
        </p:spPr>
      </p:sp>
      <p:sp>
        <p:nvSpPr>
          <p:cNvPr id="5" name="Text 2"/>
          <p:cNvSpPr/>
          <p:nvPr/>
        </p:nvSpPr>
        <p:spPr>
          <a:xfrm>
            <a:off x="1028224" y="2530793"/>
            <a:ext cx="2929176"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User-Friendly Interface</a:t>
            </a:r>
            <a:endParaRPr lang="en-US" sz="2200" dirty="0"/>
          </a:p>
        </p:txBody>
      </p:sp>
      <p:sp>
        <p:nvSpPr>
          <p:cNvPr id="6" name="Text 3"/>
          <p:cNvSpPr/>
          <p:nvPr/>
        </p:nvSpPr>
        <p:spPr>
          <a:xfrm>
            <a:off x="1028224" y="3021211"/>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Farmers can easily register, list their products, and track their sales with a seamless user experience.</a:t>
            </a:r>
            <a:endParaRPr lang="en-US" sz="1750" dirty="0"/>
          </a:p>
        </p:txBody>
      </p:sp>
      <p:sp>
        <p:nvSpPr>
          <p:cNvPr id="7" name="Shape 4"/>
          <p:cNvSpPr/>
          <p:nvPr/>
        </p:nvSpPr>
        <p:spPr>
          <a:xfrm>
            <a:off x="4685467" y="2296358"/>
            <a:ext cx="3664863" cy="2773799"/>
          </a:xfrm>
          <a:prstGeom prst="roundRect">
            <a:avLst>
              <a:gd name="adj" fmla="val 3435"/>
            </a:avLst>
          </a:prstGeom>
          <a:solidFill>
            <a:srgbClr val="FCE2CF"/>
          </a:solidFill>
          <a:ln w="7620">
            <a:solidFill>
              <a:srgbClr val="E2C8B5"/>
            </a:solidFill>
            <a:prstDash val="solid"/>
          </a:ln>
        </p:spPr>
      </p:sp>
      <p:sp>
        <p:nvSpPr>
          <p:cNvPr id="8" name="Text 5"/>
          <p:cNvSpPr/>
          <p:nvPr/>
        </p:nvSpPr>
        <p:spPr>
          <a:xfrm>
            <a:off x="4919901" y="2530793"/>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Real-Time Data</a:t>
            </a:r>
            <a:endParaRPr lang="en-US" sz="2200" dirty="0"/>
          </a:p>
        </p:txBody>
      </p:sp>
      <p:sp>
        <p:nvSpPr>
          <p:cNvPr id="9" name="Text 6"/>
          <p:cNvSpPr/>
          <p:nvPr/>
        </p:nvSpPr>
        <p:spPr>
          <a:xfrm>
            <a:off x="4919901" y="3021211"/>
            <a:ext cx="319599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provides farmers with real-time data on demand and pricing trends. This data helps them make informed decisions about their operations.</a:t>
            </a:r>
            <a:endParaRPr lang="en-US" sz="1750" dirty="0"/>
          </a:p>
        </p:txBody>
      </p:sp>
      <p:sp>
        <p:nvSpPr>
          <p:cNvPr id="10" name="Shape 7"/>
          <p:cNvSpPr/>
          <p:nvPr/>
        </p:nvSpPr>
        <p:spPr>
          <a:xfrm>
            <a:off x="793790" y="5296972"/>
            <a:ext cx="7556421" cy="1685092"/>
          </a:xfrm>
          <a:prstGeom prst="roundRect">
            <a:avLst>
              <a:gd name="adj" fmla="val 5654"/>
            </a:avLst>
          </a:prstGeom>
          <a:solidFill>
            <a:srgbClr val="FCE2CF"/>
          </a:solidFill>
          <a:ln w="7620">
            <a:solidFill>
              <a:srgbClr val="E2C8B5"/>
            </a:solidFill>
            <a:prstDash val="solid"/>
          </a:ln>
        </p:spPr>
      </p:sp>
      <p:sp>
        <p:nvSpPr>
          <p:cNvPr id="11" name="Text 8"/>
          <p:cNvSpPr/>
          <p:nvPr/>
        </p:nvSpPr>
        <p:spPr>
          <a:xfrm>
            <a:off x="1028224" y="5531406"/>
            <a:ext cx="3313152"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Improved Communication</a:t>
            </a:r>
            <a:endParaRPr lang="en-US" sz="2200" dirty="0"/>
          </a:p>
        </p:txBody>
      </p:sp>
      <p:sp>
        <p:nvSpPr>
          <p:cNvPr id="12" name="Text 9"/>
          <p:cNvSpPr/>
          <p:nvPr/>
        </p:nvSpPr>
        <p:spPr>
          <a:xfrm>
            <a:off x="1028224" y="6021824"/>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facilitates communication between farmers and consumers, allowing for efficient transactions and feedback.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Key Features</a:t>
            </a:r>
            <a:endParaRPr lang="en-US" sz="4450" dirty="0"/>
          </a:p>
        </p:txBody>
      </p:sp>
      <p:sp>
        <p:nvSpPr>
          <p:cNvPr id="4" name="Shape 1"/>
          <p:cNvSpPr/>
          <p:nvPr/>
        </p:nvSpPr>
        <p:spPr>
          <a:xfrm>
            <a:off x="6280190" y="2946678"/>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6469856" y="3031688"/>
            <a:ext cx="130969"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Product Listing</a:t>
            </a: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Farmers can easily list their products, including detailed descriptions, photos, and pricing information.</a:t>
            </a:r>
            <a:endParaRPr lang="en-US" sz="1750" dirty="0"/>
          </a:p>
        </p:txBody>
      </p:sp>
      <p:sp>
        <p:nvSpPr>
          <p:cNvPr id="8" name="Shape 5"/>
          <p:cNvSpPr/>
          <p:nvPr/>
        </p:nvSpPr>
        <p:spPr>
          <a:xfrm>
            <a:off x="10171867" y="2946678"/>
            <a:ext cx="510302" cy="510302"/>
          </a:xfrm>
          <a:prstGeom prst="roundRect">
            <a:avLst>
              <a:gd name="adj" fmla="val 18669"/>
            </a:avLst>
          </a:prstGeom>
          <a:solidFill>
            <a:srgbClr val="FCE2CF"/>
          </a:solidFill>
          <a:ln w="7620">
            <a:solidFill>
              <a:srgbClr val="E2C8B5"/>
            </a:solidFill>
            <a:prstDash val="solid"/>
          </a:ln>
        </p:spPr>
      </p:sp>
      <p:sp>
        <p:nvSpPr>
          <p:cNvPr id="9" name="Text 6"/>
          <p:cNvSpPr/>
          <p:nvPr/>
        </p:nvSpPr>
        <p:spPr>
          <a:xfrm>
            <a:off x="10338554" y="3031688"/>
            <a:ext cx="176927"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Order Management</a:t>
            </a: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Farmers can manage orders efficiently, track delivery status, and ensure timely fulfillment.</a:t>
            </a:r>
            <a:endParaRPr lang="en-US" sz="1750" dirty="0"/>
          </a:p>
        </p:txBody>
      </p:sp>
      <p:sp>
        <p:nvSpPr>
          <p:cNvPr id="12" name="Shape 9"/>
          <p:cNvSpPr/>
          <p:nvPr/>
        </p:nvSpPr>
        <p:spPr>
          <a:xfrm>
            <a:off x="6280190" y="5370671"/>
            <a:ext cx="510302" cy="510302"/>
          </a:xfrm>
          <a:prstGeom prst="roundRect">
            <a:avLst>
              <a:gd name="adj" fmla="val 18669"/>
            </a:avLst>
          </a:prstGeom>
          <a:solidFill>
            <a:srgbClr val="FCE2CF"/>
          </a:solidFill>
          <a:ln w="7620">
            <a:solidFill>
              <a:srgbClr val="E2C8B5"/>
            </a:solidFill>
            <a:prstDash val="solid"/>
          </a:ln>
        </p:spPr>
      </p:sp>
      <p:sp>
        <p:nvSpPr>
          <p:cNvPr id="13" name="Text 10"/>
          <p:cNvSpPr/>
          <p:nvPr/>
        </p:nvSpPr>
        <p:spPr>
          <a:xfrm>
            <a:off x="6443067" y="5455682"/>
            <a:ext cx="184428" cy="340281"/>
          </a:xfrm>
          <a:prstGeom prst="rect">
            <a:avLst/>
          </a:prstGeom>
          <a:noFill/>
          <a:ln/>
        </p:spPr>
        <p:txBody>
          <a:bodyPr wrap="none" lIns="0" tIns="0" rIns="0" bIns="0" rtlCol="0" anchor="t"/>
          <a:lstStyle/>
          <a:p>
            <a:pPr marL="0" indent="0" algn="ctr">
              <a:lnSpc>
                <a:spcPts val="2650"/>
              </a:lnSpc>
              <a:buNone/>
            </a:pPr>
            <a:r>
              <a:rPr lang="en-US" sz="2650" kern="0" spc="-8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Payment Processing</a:t>
            </a:r>
            <a:endParaRPr lang="en-US" sz="2200" dirty="0"/>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facilitates secure online payments for convenient and safe transactions.</a:t>
            </a:r>
            <a:endParaRPr lang="en-US" sz="1750" dirty="0"/>
          </a:p>
        </p:txBody>
      </p:sp>
      <p:pic>
        <p:nvPicPr>
          <p:cNvPr id="17" name="Picture 16">
            <a:extLst>
              <a:ext uri="{FF2B5EF4-FFF2-40B4-BE49-F238E27FC236}">
                <a16:creationId xmlns:a16="http://schemas.microsoft.com/office/drawing/2014/main" id="{F61E0403-9726-2977-EB49-20A8460854A2}"/>
              </a:ext>
            </a:extLst>
          </p:cNvPr>
          <p:cNvPicPr>
            <a:picLocks noChangeAspect="1"/>
          </p:cNvPicPr>
          <p:nvPr/>
        </p:nvPicPr>
        <p:blipFill>
          <a:blip r:embed="rId4"/>
          <a:stretch>
            <a:fillRect/>
          </a:stretch>
        </p:blipFill>
        <p:spPr>
          <a:xfrm>
            <a:off x="12801600" y="7709411"/>
            <a:ext cx="1752356" cy="5201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kern="0" spc="-125" dirty="0">
                <a:solidFill>
                  <a:srgbClr val="2C3F42"/>
                </a:solidFill>
                <a:latin typeface="Bitter Medium" pitchFamily="34" charset="0"/>
                <a:ea typeface="Bitter Medium" pitchFamily="34" charset="-122"/>
                <a:cs typeface="Bitter Medium" pitchFamily="34" charset="-120"/>
              </a:rPr>
              <a:t>AI-Powered Demand Forecasting</a:t>
            </a:r>
            <a:endParaRPr lang="en-US" sz="4150" dirty="0"/>
          </a:p>
        </p:txBody>
      </p:sp>
      <p:sp>
        <p:nvSpPr>
          <p:cNvPr id="4" name="Shape 1"/>
          <p:cNvSpPr/>
          <p:nvPr/>
        </p:nvSpPr>
        <p:spPr>
          <a:xfrm>
            <a:off x="6531650" y="2388513"/>
            <a:ext cx="22860" cy="5090398"/>
          </a:xfrm>
          <a:prstGeom prst="roundRect">
            <a:avLst>
              <a:gd name="adj" fmla="val 388338"/>
            </a:avLst>
          </a:prstGeom>
          <a:solidFill>
            <a:srgbClr val="E2C8B5"/>
          </a:solidFill>
          <a:ln/>
        </p:spPr>
      </p:sp>
      <p:sp>
        <p:nvSpPr>
          <p:cNvPr id="5" name="Shape 2"/>
          <p:cNvSpPr/>
          <p:nvPr/>
        </p:nvSpPr>
        <p:spPr>
          <a:xfrm>
            <a:off x="6757988" y="2852618"/>
            <a:ext cx="739735" cy="22860"/>
          </a:xfrm>
          <a:prstGeom prst="roundRect">
            <a:avLst>
              <a:gd name="adj" fmla="val 388338"/>
            </a:avLst>
          </a:prstGeom>
          <a:solidFill>
            <a:srgbClr val="E2C8B5"/>
          </a:solidFill>
          <a:ln/>
        </p:spPr>
      </p:sp>
      <p:sp>
        <p:nvSpPr>
          <p:cNvPr id="6" name="Shape 3"/>
          <p:cNvSpPr/>
          <p:nvPr/>
        </p:nvSpPr>
        <p:spPr>
          <a:xfrm>
            <a:off x="6305312" y="2626281"/>
            <a:ext cx="475536" cy="475536"/>
          </a:xfrm>
          <a:prstGeom prst="roundRect">
            <a:avLst>
              <a:gd name="adj" fmla="val 18668"/>
            </a:avLst>
          </a:prstGeom>
          <a:solidFill>
            <a:srgbClr val="FCE2CF"/>
          </a:solidFill>
          <a:ln w="7620">
            <a:solidFill>
              <a:srgbClr val="E2C8B5"/>
            </a:solidFill>
            <a:prstDash val="solid"/>
          </a:ln>
        </p:spPr>
      </p:sp>
      <p:sp>
        <p:nvSpPr>
          <p:cNvPr id="7" name="Text 4"/>
          <p:cNvSpPr/>
          <p:nvPr/>
        </p:nvSpPr>
        <p:spPr>
          <a:xfrm>
            <a:off x="6482001" y="2705457"/>
            <a:ext cx="122039" cy="317063"/>
          </a:xfrm>
          <a:prstGeom prst="rect">
            <a:avLst/>
          </a:prstGeom>
          <a:noFill/>
          <a:ln/>
        </p:spPr>
        <p:txBody>
          <a:bodyPr wrap="none" lIns="0" tIns="0" rIns="0" bIns="0" rtlCol="0" anchor="t"/>
          <a:lstStyle/>
          <a:p>
            <a:pPr marL="0" indent="0" algn="ctr">
              <a:lnSpc>
                <a:spcPts val="2450"/>
              </a:lnSpc>
              <a:buNone/>
            </a:pPr>
            <a:r>
              <a:rPr lang="en-US" sz="2450" kern="0" spc="-75" dirty="0">
                <a:solidFill>
                  <a:srgbClr val="2B2E3C"/>
                </a:solidFill>
                <a:latin typeface="Bitter Medium" pitchFamily="34" charset="0"/>
                <a:ea typeface="Bitter Medium" pitchFamily="34" charset="-122"/>
                <a:cs typeface="Bitter Medium" pitchFamily="34" charset="-120"/>
              </a:rPr>
              <a:t>1</a:t>
            </a:r>
            <a:endParaRPr lang="en-US" sz="2450" dirty="0"/>
          </a:p>
        </p:txBody>
      </p:sp>
      <p:sp>
        <p:nvSpPr>
          <p:cNvPr id="8" name="Text 5"/>
          <p:cNvSpPr/>
          <p:nvPr/>
        </p:nvSpPr>
        <p:spPr>
          <a:xfrm>
            <a:off x="7705487" y="2599849"/>
            <a:ext cx="2735342"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2B2E3C"/>
                </a:solidFill>
                <a:latin typeface="Bitter Medium" pitchFamily="34" charset="0"/>
                <a:ea typeface="Bitter Medium" pitchFamily="34" charset="-122"/>
                <a:cs typeface="Bitter Medium" pitchFamily="34" charset="-120"/>
              </a:rPr>
              <a:t>Historical Data Analysis</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kern="0" spc="-33" dirty="0">
                <a:solidFill>
                  <a:srgbClr val="2B2E3C"/>
                </a:solidFill>
                <a:latin typeface="Open Sans" pitchFamily="34" charset="0"/>
                <a:ea typeface="Open Sans" pitchFamily="34" charset="-122"/>
                <a:cs typeface="Open Sans" pitchFamily="34" charset="-120"/>
              </a:rPr>
              <a:t>The app analyzes historical sales data to understand trends in demand for specific products.</a:t>
            </a:r>
            <a:endParaRPr lang="en-US" sz="1650" dirty="0"/>
          </a:p>
        </p:txBody>
      </p:sp>
      <p:sp>
        <p:nvSpPr>
          <p:cNvPr id="10" name="Shape 7"/>
          <p:cNvSpPr/>
          <p:nvPr/>
        </p:nvSpPr>
        <p:spPr>
          <a:xfrm>
            <a:off x="6757988" y="4619863"/>
            <a:ext cx="739735" cy="22860"/>
          </a:xfrm>
          <a:prstGeom prst="roundRect">
            <a:avLst>
              <a:gd name="adj" fmla="val 388338"/>
            </a:avLst>
          </a:prstGeom>
          <a:solidFill>
            <a:srgbClr val="E2C8B5"/>
          </a:solidFill>
          <a:ln/>
        </p:spPr>
      </p:sp>
      <p:sp>
        <p:nvSpPr>
          <p:cNvPr id="11" name="Shape 8"/>
          <p:cNvSpPr/>
          <p:nvPr/>
        </p:nvSpPr>
        <p:spPr>
          <a:xfrm>
            <a:off x="6305312" y="4393525"/>
            <a:ext cx="475536" cy="475536"/>
          </a:xfrm>
          <a:prstGeom prst="roundRect">
            <a:avLst>
              <a:gd name="adj" fmla="val 18668"/>
            </a:avLst>
          </a:prstGeom>
          <a:solidFill>
            <a:srgbClr val="FCE2CF"/>
          </a:solidFill>
          <a:ln w="7620">
            <a:solidFill>
              <a:srgbClr val="E2C8B5"/>
            </a:solidFill>
            <a:prstDash val="solid"/>
          </a:ln>
        </p:spPr>
      </p:sp>
      <p:sp>
        <p:nvSpPr>
          <p:cNvPr id="12" name="Text 9"/>
          <p:cNvSpPr/>
          <p:nvPr/>
        </p:nvSpPr>
        <p:spPr>
          <a:xfrm>
            <a:off x="6460569" y="4472702"/>
            <a:ext cx="164902" cy="317063"/>
          </a:xfrm>
          <a:prstGeom prst="rect">
            <a:avLst/>
          </a:prstGeom>
          <a:noFill/>
          <a:ln/>
        </p:spPr>
        <p:txBody>
          <a:bodyPr wrap="none" lIns="0" tIns="0" rIns="0" bIns="0" rtlCol="0" anchor="t"/>
          <a:lstStyle/>
          <a:p>
            <a:pPr marL="0" indent="0" algn="ctr">
              <a:lnSpc>
                <a:spcPts val="2450"/>
              </a:lnSpc>
              <a:buNone/>
            </a:pPr>
            <a:r>
              <a:rPr lang="en-US" sz="2450" kern="0" spc="-75" dirty="0">
                <a:solidFill>
                  <a:srgbClr val="2B2E3C"/>
                </a:solidFill>
                <a:latin typeface="Bitter Medium" pitchFamily="34" charset="0"/>
                <a:ea typeface="Bitter Medium" pitchFamily="34" charset="-122"/>
                <a:cs typeface="Bitter Medium"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2B2E3C"/>
                </a:solidFill>
                <a:latin typeface="Bitter Medium" pitchFamily="34" charset="0"/>
                <a:ea typeface="Bitter Medium" pitchFamily="34" charset="-122"/>
                <a:cs typeface="Bitter Medium" pitchFamily="34" charset="-120"/>
              </a:rPr>
              <a:t>Predictive Modeling</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kern="0" spc="-33" dirty="0">
                <a:solidFill>
                  <a:srgbClr val="2B2E3C"/>
                </a:solidFill>
                <a:latin typeface="Open Sans" pitchFamily="34" charset="0"/>
                <a:ea typeface="Open Sans" pitchFamily="34" charset="-122"/>
                <a:cs typeface="Open Sans" pitchFamily="34" charset="-120"/>
              </a:rPr>
              <a:t>AI algorithms predict future demand based on historical data and market factors.</a:t>
            </a:r>
            <a:endParaRPr lang="en-US" sz="1650" dirty="0"/>
          </a:p>
        </p:txBody>
      </p:sp>
      <p:sp>
        <p:nvSpPr>
          <p:cNvPr id="15" name="Shape 12"/>
          <p:cNvSpPr/>
          <p:nvPr/>
        </p:nvSpPr>
        <p:spPr>
          <a:xfrm>
            <a:off x="6757988" y="6387108"/>
            <a:ext cx="739735" cy="22860"/>
          </a:xfrm>
          <a:prstGeom prst="roundRect">
            <a:avLst>
              <a:gd name="adj" fmla="val 388338"/>
            </a:avLst>
          </a:prstGeom>
          <a:solidFill>
            <a:srgbClr val="E2C8B5"/>
          </a:solidFill>
          <a:ln/>
        </p:spPr>
      </p:sp>
      <p:sp>
        <p:nvSpPr>
          <p:cNvPr id="16" name="Shape 13"/>
          <p:cNvSpPr/>
          <p:nvPr/>
        </p:nvSpPr>
        <p:spPr>
          <a:xfrm>
            <a:off x="6305312" y="6160770"/>
            <a:ext cx="475536" cy="475536"/>
          </a:xfrm>
          <a:prstGeom prst="roundRect">
            <a:avLst>
              <a:gd name="adj" fmla="val 18668"/>
            </a:avLst>
          </a:prstGeom>
          <a:solidFill>
            <a:srgbClr val="FCE2CF"/>
          </a:solidFill>
          <a:ln w="7620">
            <a:solidFill>
              <a:srgbClr val="E2C8B5"/>
            </a:solidFill>
            <a:prstDash val="solid"/>
          </a:ln>
        </p:spPr>
      </p:sp>
      <p:sp>
        <p:nvSpPr>
          <p:cNvPr id="17" name="Text 14"/>
          <p:cNvSpPr/>
          <p:nvPr/>
        </p:nvSpPr>
        <p:spPr>
          <a:xfrm>
            <a:off x="6457117" y="6239947"/>
            <a:ext cx="171807" cy="317063"/>
          </a:xfrm>
          <a:prstGeom prst="rect">
            <a:avLst/>
          </a:prstGeom>
          <a:noFill/>
          <a:ln/>
        </p:spPr>
        <p:txBody>
          <a:bodyPr wrap="none" lIns="0" tIns="0" rIns="0" bIns="0" rtlCol="0" anchor="t"/>
          <a:lstStyle/>
          <a:p>
            <a:pPr marL="0" indent="0" algn="ctr">
              <a:lnSpc>
                <a:spcPts val="2450"/>
              </a:lnSpc>
              <a:buNone/>
            </a:pPr>
            <a:r>
              <a:rPr lang="en-US" sz="2450" kern="0" spc="-75" dirty="0">
                <a:solidFill>
                  <a:srgbClr val="2B2E3C"/>
                </a:solidFill>
                <a:latin typeface="Bitter Medium" pitchFamily="34" charset="0"/>
                <a:ea typeface="Bitter Medium" pitchFamily="34" charset="-122"/>
                <a:cs typeface="Bitter Medium"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2B2E3C"/>
                </a:solidFill>
                <a:latin typeface="Bitter Medium" pitchFamily="34" charset="0"/>
                <a:ea typeface="Bitter Medium" pitchFamily="34" charset="-122"/>
                <a:cs typeface="Bitter Medium" pitchFamily="34" charset="-120"/>
              </a:rPr>
              <a:t>Demand Score</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kern="0" spc="-33" dirty="0">
                <a:solidFill>
                  <a:srgbClr val="2B2E3C"/>
                </a:solidFill>
                <a:latin typeface="Open Sans" pitchFamily="34" charset="0"/>
                <a:ea typeface="Open Sans" pitchFamily="34" charset="-122"/>
                <a:cs typeface="Open Sans" pitchFamily="34" charset="-120"/>
              </a:rPr>
              <a:t>The app provides farmers with a real-time demand score for each product, helping them understand market interest.</a:t>
            </a:r>
            <a:endParaRPr lang="en-US" sz="1650" dirty="0"/>
          </a:p>
        </p:txBody>
      </p:sp>
      <p:pic>
        <p:nvPicPr>
          <p:cNvPr id="21" name="Picture 20">
            <a:extLst>
              <a:ext uri="{FF2B5EF4-FFF2-40B4-BE49-F238E27FC236}">
                <a16:creationId xmlns:a16="http://schemas.microsoft.com/office/drawing/2014/main" id="{214F2965-7206-F024-C2F4-511AEAFEA50D}"/>
              </a:ext>
            </a:extLst>
          </p:cNvPr>
          <p:cNvPicPr>
            <a:picLocks noChangeAspect="1"/>
          </p:cNvPicPr>
          <p:nvPr/>
        </p:nvPicPr>
        <p:blipFill>
          <a:blip r:embed="rId4"/>
          <a:stretch>
            <a:fillRect/>
          </a:stretch>
        </p:blipFill>
        <p:spPr>
          <a:xfrm>
            <a:off x="12378272" y="7620201"/>
            <a:ext cx="2252128" cy="609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8990528"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Dynamic Pricing Recommendations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Data-Driven Pricing</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utilizes real-time demand data and AI algorithms to generate dynamic pricing recommendations.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Optimal Pricing</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Farmers can adjust their prices based on the recommendations to optimize revenue and meet market demand.</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2C3F42"/>
                </a:solidFill>
                <a:latin typeface="Bitter Medium" pitchFamily="34" charset="0"/>
                <a:ea typeface="Bitter Medium" pitchFamily="34" charset="-122"/>
                <a:cs typeface="Bitter Medium" pitchFamily="34" charset="-120"/>
              </a:rPr>
              <a:t>Market Fluctuation</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Dynamic pricing allows farmers to adapt to changing market conditions and ensure competitive pricing.</a:t>
            </a:r>
            <a:endParaRPr lang="en-US" sz="1750" dirty="0"/>
          </a:p>
        </p:txBody>
      </p:sp>
      <p:pic>
        <p:nvPicPr>
          <p:cNvPr id="10" name="Picture 9">
            <a:extLst>
              <a:ext uri="{FF2B5EF4-FFF2-40B4-BE49-F238E27FC236}">
                <a16:creationId xmlns:a16="http://schemas.microsoft.com/office/drawing/2014/main" id="{C34860EC-71B7-2C79-15CC-89FF5DD7B3CB}"/>
              </a:ext>
            </a:extLst>
          </p:cNvPr>
          <p:cNvPicPr>
            <a:picLocks noChangeAspect="1"/>
          </p:cNvPicPr>
          <p:nvPr/>
        </p:nvPicPr>
        <p:blipFill>
          <a:blip r:embed="rId3"/>
          <a:stretch>
            <a:fillRect/>
          </a:stretch>
        </p:blipFill>
        <p:spPr>
          <a:xfrm>
            <a:off x="12556273" y="7649737"/>
            <a:ext cx="2074127" cy="5570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82140"/>
            <a:ext cx="9414034"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Enhancing Market Access for Farmers</a:t>
            </a:r>
            <a:endParaRPr lang="en-US" sz="4450" dirty="0"/>
          </a:p>
        </p:txBody>
      </p:sp>
      <p:pic>
        <p:nvPicPr>
          <p:cNvPr id="3" name="Image 0" descr="preencoded.png"/>
          <p:cNvPicPr>
            <a:picLocks noChangeAspect="1"/>
          </p:cNvPicPr>
          <p:nvPr/>
        </p:nvPicPr>
        <p:blipFill>
          <a:blip r:embed="rId3"/>
          <a:stretch>
            <a:fillRect/>
          </a:stretch>
        </p:blipFill>
        <p:spPr>
          <a:xfrm>
            <a:off x="793790" y="2931081"/>
            <a:ext cx="4347567" cy="907256"/>
          </a:xfrm>
          <a:prstGeom prst="rect">
            <a:avLst/>
          </a:prstGeom>
        </p:spPr>
      </p:pic>
      <p:sp>
        <p:nvSpPr>
          <p:cNvPr id="4" name="Text 1"/>
          <p:cNvSpPr/>
          <p:nvPr/>
        </p:nvSpPr>
        <p:spPr>
          <a:xfrm>
            <a:off x="1020604" y="417849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Expanded Reach</a:t>
            </a:r>
            <a:endParaRPr lang="en-US" sz="2200" dirty="0"/>
          </a:p>
        </p:txBody>
      </p:sp>
      <p:sp>
        <p:nvSpPr>
          <p:cNvPr id="5" name="Text 2"/>
          <p:cNvSpPr/>
          <p:nvPr/>
        </p:nvSpPr>
        <p:spPr>
          <a:xfrm>
            <a:off x="1020604" y="4668917"/>
            <a:ext cx="389393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helps farmers reach a wider audience by connecting them with consumers in various locations.</a:t>
            </a:r>
            <a:endParaRPr lang="en-US" sz="1750" dirty="0"/>
          </a:p>
        </p:txBody>
      </p:sp>
      <p:pic>
        <p:nvPicPr>
          <p:cNvPr id="6" name="Image 1" descr="preencoded.png"/>
          <p:cNvPicPr>
            <a:picLocks noChangeAspect="1"/>
          </p:cNvPicPr>
          <p:nvPr/>
        </p:nvPicPr>
        <p:blipFill>
          <a:blip r:embed="rId4"/>
          <a:stretch>
            <a:fillRect/>
          </a:stretch>
        </p:blipFill>
        <p:spPr>
          <a:xfrm>
            <a:off x="5141357" y="2931081"/>
            <a:ext cx="4347567" cy="907256"/>
          </a:xfrm>
          <a:prstGeom prst="rect">
            <a:avLst/>
          </a:prstGeom>
        </p:spPr>
      </p:pic>
      <p:sp>
        <p:nvSpPr>
          <p:cNvPr id="7" name="Text 3"/>
          <p:cNvSpPr/>
          <p:nvPr/>
        </p:nvSpPr>
        <p:spPr>
          <a:xfrm>
            <a:off x="5368171" y="417849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Local Market Access</a:t>
            </a:r>
            <a:endParaRPr lang="en-US" sz="2200" dirty="0"/>
          </a:p>
        </p:txBody>
      </p:sp>
      <p:sp>
        <p:nvSpPr>
          <p:cNvPr id="8" name="Text 4"/>
          <p:cNvSpPr/>
          <p:nvPr/>
        </p:nvSpPr>
        <p:spPr>
          <a:xfrm>
            <a:off x="5368171" y="4668917"/>
            <a:ext cx="389393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simplifies access to local farmers markets for consumers, making it easier to find fresh, locally sourced products.</a:t>
            </a:r>
            <a:endParaRPr lang="en-US" sz="1750" dirty="0"/>
          </a:p>
        </p:txBody>
      </p:sp>
      <p:pic>
        <p:nvPicPr>
          <p:cNvPr id="9" name="Image 2" descr="preencoded.png"/>
          <p:cNvPicPr>
            <a:picLocks noChangeAspect="1"/>
          </p:cNvPicPr>
          <p:nvPr/>
        </p:nvPicPr>
        <p:blipFill>
          <a:blip r:embed="rId5"/>
          <a:stretch>
            <a:fillRect/>
          </a:stretch>
        </p:blipFill>
        <p:spPr>
          <a:xfrm>
            <a:off x="9488924" y="2931081"/>
            <a:ext cx="4347567" cy="907256"/>
          </a:xfrm>
          <a:prstGeom prst="rect">
            <a:avLst/>
          </a:prstGeom>
        </p:spPr>
      </p:pic>
      <p:sp>
        <p:nvSpPr>
          <p:cNvPr id="10" name="Text 5"/>
          <p:cNvSpPr/>
          <p:nvPr/>
        </p:nvSpPr>
        <p:spPr>
          <a:xfrm>
            <a:off x="9715738" y="4178498"/>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Reduced Costs</a:t>
            </a:r>
            <a:endParaRPr lang="en-US" sz="2200" dirty="0"/>
          </a:p>
        </p:txBody>
      </p:sp>
      <p:sp>
        <p:nvSpPr>
          <p:cNvPr id="11" name="Text 6"/>
          <p:cNvSpPr/>
          <p:nvPr/>
        </p:nvSpPr>
        <p:spPr>
          <a:xfrm>
            <a:off x="9715738" y="4668917"/>
            <a:ext cx="389393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eliminates the need for traditional intermediaries, reducing costs for both farmers and consumers.</a:t>
            </a:r>
            <a:endParaRPr lang="en-US" sz="1750" dirty="0"/>
          </a:p>
        </p:txBody>
      </p:sp>
      <p:pic>
        <p:nvPicPr>
          <p:cNvPr id="13" name="Picture 12">
            <a:extLst>
              <a:ext uri="{FF2B5EF4-FFF2-40B4-BE49-F238E27FC236}">
                <a16:creationId xmlns:a16="http://schemas.microsoft.com/office/drawing/2014/main" id="{953A06DD-3F73-2D74-F45A-F26865244284}"/>
              </a:ext>
            </a:extLst>
          </p:cNvPr>
          <p:cNvPicPr>
            <a:picLocks noChangeAspect="1"/>
          </p:cNvPicPr>
          <p:nvPr/>
        </p:nvPicPr>
        <p:blipFill>
          <a:blip r:embed="rId6"/>
          <a:stretch>
            <a:fillRect/>
          </a:stretch>
        </p:blipFill>
        <p:spPr>
          <a:xfrm>
            <a:off x="12641671" y="7705738"/>
            <a:ext cx="1936011" cy="5238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77133"/>
            <a:ext cx="5857399"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Benefits for Consumers</a:t>
            </a:r>
            <a:endParaRPr lang="en-US" sz="4450" dirty="0"/>
          </a:p>
        </p:txBody>
      </p:sp>
      <p:pic>
        <p:nvPicPr>
          <p:cNvPr id="4" name="Image 1" descr="preencoded.png"/>
          <p:cNvPicPr>
            <a:picLocks noChangeAspect="1"/>
          </p:cNvPicPr>
          <p:nvPr/>
        </p:nvPicPr>
        <p:blipFill>
          <a:blip r:embed="rId4"/>
          <a:stretch>
            <a:fillRect/>
          </a:stretch>
        </p:blipFill>
        <p:spPr>
          <a:xfrm>
            <a:off x="793790" y="1926074"/>
            <a:ext cx="566976" cy="566976"/>
          </a:xfrm>
          <a:prstGeom prst="rect">
            <a:avLst/>
          </a:prstGeom>
        </p:spPr>
      </p:pic>
      <p:sp>
        <p:nvSpPr>
          <p:cNvPr id="5" name="Text 1"/>
          <p:cNvSpPr/>
          <p:nvPr/>
        </p:nvSpPr>
        <p:spPr>
          <a:xfrm>
            <a:off x="793790" y="2719864"/>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Fresh, Local Produce</a:t>
            </a:r>
            <a:endParaRPr lang="en-US" sz="2200" dirty="0"/>
          </a:p>
        </p:txBody>
      </p:sp>
      <p:sp>
        <p:nvSpPr>
          <p:cNvPr id="6" name="Text 2"/>
          <p:cNvSpPr/>
          <p:nvPr/>
        </p:nvSpPr>
        <p:spPr>
          <a:xfrm>
            <a:off x="793790" y="3210282"/>
            <a:ext cx="360807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Consumers can access fresh, locally grown produce directly from farmers.</a:t>
            </a:r>
            <a:endParaRPr lang="en-US" sz="1750" dirty="0"/>
          </a:p>
        </p:txBody>
      </p:sp>
      <p:pic>
        <p:nvPicPr>
          <p:cNvPr id="7" name="Image 2" descr="preencoded.png"/>
          <p:cNvPicPr>
            <a:picLocks noChangeAspect="1"/>
          </p:cNvPicPr>
          <p:nvPr/>
        </p:nvPicPr>
        <p:blipFill>
          <a:blip r:embed="rId5"/>
          <a:stretch>
            <a:fillRect/>
          </a:stretch>
        </p:blipFill>
        <p:spPr>
          <a:xfrm>
            <a:off x="4742021" y="1926074"/>
            <a:ext cx="566976" cy="566976"/>
          </a:xfrm>
          <a:prstGeom prst="rect">
            <a:avLst/>
          </a:prstGeom>
        </p:spPr>
      </p:pic>
      <p:sp>
        <p:nvSpPr>
          <p:cNvPr id="8" name="Text 3"/>
          <p:cNvSpPr/>
          <p:nvPr/>
        </p:nvSpPr>
        <p:spPr>
          <a:xfrm>
            <a:off x="4742021" y="2719864"/>
            <a:ext cx="3224689"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Supporting Local Farmers</a:t>
            </a:r>
            <a:endParaRPr lang="en-US" sz="2200" dirty="0"/>
          </a:p>
        </p:txBody>
      </p:sp>
      <p:sp>
        <p:nvSpPr>
          <p:cNvPr id="9" name="Text 4"/>
          <p:cNvSpPr/>
          <p:nvPr/>
        </p:nvSpPr>
        <p:spPr>
          <a:xfrm>
            <a:off x="4742021" y="3210282"/>
            <a:ext cx="360818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helps consumers support local farmers and contribute to their communities.</a:t>
            </a:r>
            <a:endParaRPr lang="en-US" sz="1750" dirty="0"/>
          </a:p>
        </p:txBody>
      </p:sp>
      <p:pic>
        <p:nvPicPr>
          <p:cNvPr id="10" name="Image 3" descr="preencoded.png"/>
          <p:cNvPicPr>
            <a:picLocks noChangeAspect="1"/>
          </p:cNvPicPr>
          <p:nvPr/>
        </p:nvPicPr>
        <p:blipFill>
          <a:blip r:embed="rId6"/>
          <a:stretch>
            <a:fillRect/>
          </a:stretch>
        </p:blipFill>
        <p:spPr>
          <a:xfrm>
            <a:off x="793790" y="4979432"/>
            <a:ext cx="566976" cy="566976"/>
          </a:xfrm>
          <a:prstGeom prst="rect">
            <a:avLst/>
          </a:prstGeom>
        </p:spPr>
      </p:pic>
      <p:sp>
        <p:nvSpPr>
          <p:cNvPr id="11" name="Text 5"/>
          <p:cNvSpPr/>
          <p:nvPr/>
        </p:nvSpPr>
        <p:spPr>
          <a:xfrm>
            <a:off x="793790" y="577322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Competitive Pricing</a:t>
            </a:r>
            <a:endParaRPr lang="en-US" sz="2200" dirty="0"/>
          </a:p>
        </p:txBody>
      </p:sp>
      <p:sp>
        <p:nvSpPr>
          <p:cNvPr id="12" name="Text 6"/>
          <p:cNvSpPr/>
          <p:nvPr/>
        </p:nvSpPr>
        <p:spPr>
          <a:xfrm>
            <a:off x="793790" y="6263640"/>
            <a:ext cx="360807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Consumers benefit from competitive pricing and can avoid inflated costs.</a:t>
            </a:r>
            <a:endParaRPr lang="en-US" sz="1750" dirty="0"/>
          </a:p>
        </p:txBody>
      </p:sp>
      <p:pic>
        <p:nvPicPr>
          <p:cNvPr id="13" name="Image 4" descr="preencoded.png"/>
          <p:cNvPicPr>
            <a:picLocks noChangeAspect="1"/>
          </p:cNvPicPr>
          <p:nvPr/>
        </p:nvPicPr>
        <p:blipFill>
          <a:blip r:embed="rId7"/>
          <a:stretch>
            <a:fillRect/>
          </a:stretch>
        </p:blipFill>
        <p:spPr>
          <a:xfrm>
            <a:off x="4742021" y="4979432"/>
            <a:ext cx="566976" cy="566976"/>
          </a:xfrm>
          <a:prstGeom prst="rect">
            <a:avLst/>
          </a:prstGeom>
        </p:spPr>
      </p:pic>
      <p:sp>
        <p:nvSpPr>
          <p:cNvPr id="14" name="Text 7"/>
          <p:cNvSpPr/>
          <p:nvPr/>
        </p:nvSpPr>
        <p:spPr>
          <a:xfrm>
            <a:off x="4742021" y="577322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2B2E3C"/>
                </a:solidFill>
                <a:latin typeface="Bitter Medium" pitchFamily="34" charset="0"/>
                <a:ea typeface="Bitter Medium" pitchFamily="34" charset="-122"/>
                <a:cs typeface="Bitter Medium" pitchFamily="34" charset="-120"/>
              </a:rPr>
              <a:t>Sustainability</a:t>
            </a:r>
            <a:endParaRPr lang="en-US" sz="2200" dirty="0"/>
          </a:p>
        </p:txBody>
      </p:sp>
      <p:sp>
        <p:nvSpPr>
          <p:cNvPr id="15" name="Text 8"/>
          <p:cNvSpPr/>
          <p:nvPr/>
        </p:nvSpPr>
        <p:spPr>
          <a:xfrm>
            <a:off x="4742021" y="6263640"/>
            <a:ext cx="3608189"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promotes sustainable agricultural practices and reduces food waste.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73987"/>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Easy to Use Interface</a:t>
            </a:r>
            <a:endParaRPr lang="en-US" sz="4450" dirty="0"/>
          </a:p>
        </p:txBody>
      </p:sp>
      <p:sp>
        <p:nvSpPr>
          <p:cNvPr id="4" name="Text 1"/>
          <p:cNvSpPr/>
          <p:nvPr/>
        </p:nvSpPr>
        <p:spPr>
          <a:xfrm>
            <a:off x="793790" y="3422928"/>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app is designed for ease of use. The user interface is intuitive and straightforward, making it simple for both farmers and consumers to navigate.</a:t>
            </a:r>
            <a:endParaRPr lang="en-US" sz="1750" dirty="0"/>
          </a:p>
        </p:txBody>
      </p:sp>
      <p:sp>
        <p:nvSpPr>
          <p:cNvPr id="5" name="Text 2"/>
          <p:cNvSpPr/>
          <p:nvPr/>
        </p:nvSpPr>
        <p:spPr>
          <a:xfrm>
            <a:off x="793790" y="4766786"/>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Users can quickly find the information they need and complete tasks such as browsing products, placing orders, and tracking deliveries with minimal effort.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688788"/>
            <a:ext cx="8402003" cy="708779"/>
          </a:xfrm>
          <a:prstGeom prst="rect">
            <a:avLst/>
          </a:prstGeom>
          <a:noFill/>
          <a:ln/>
        </p:spPr>
        <p:txBody>
          <a:bodyPr wrap="none" lIns="0" tIns="0" rIns="0" bIns="0" rtlCol="0" anchor="t"/>
          <a:lstStyle/>
          <a:p>
            <a:pPr marL="0" indent="0">
              <a:lnSpc>
                <a:spcPts val="5550"/>
              </a:lnSpc>
              <a:buNone/>
            </a:pPr>
            <a:r>
              <a:rPr lang="en-US" sz="4450" kern="0" spc="-134" dirty="0">
                <a:solidFill>
                  <a:srgbClr val="2C3F42"/>
                </a:solidFill>
                <a:latin typeface="Bitter Medium" pitchFamily="34" charset="0"/>
                <a:ea typeface="Bitter Medium" pitchFamily="34" charset="-122"/>
                <a:cs typeface="Bitter Medium" pitchFamily="34" charset="-120"/>
              </a:rPr>
              <a:t>Product Browsing and Purchasing</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Consumers can browse available products.</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Informed purchases support local agriculture.</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The app promotes fair pricing.</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B2E3C"/>
                </a:solidFill>
                <a:latin typeface="Open Sans" pitchFamily="34" charset="0"/>
                <a:ea typeface="Open Sans" pitchFamily="34" charset="-122"/>
                <a:cs typeface="Open Sans" pitchFamily="34" charset="-120"/>
              </a:rPr>
              <a:t>Easy access to fresh, locally sourced products.</a:t>
            </a:r>
            <a:endParaRPr lang="en-US" sz="1750" dirty="0"/>
          </a:p>
        </p:txBody>
      </p:sp>
      <p:pic>
        <p:nvPicPr>
          <p:cNvPr id="8" name="Picture 7">
            <a:extLst>
              <a:ext uri="{FF2B5EF4-FFF2-40B4-BE49-F238E27FC236}">
                <a16:creationId xmlns:a16="http://schemas.microsoft.com/office/drawing/2014/main" id="{CDB59D0B-5C86-E0F3-59DF-D1ACDC9616A0}"/>
              </a:ext>
            </a:extLst>
          </p:cNvPr>
          <p:cNvPicPr>
            <a:picLocks noChangeAspect="1"/>
          </p:cNvPicPr>
          <p:nvPr/>
        </p:nvPicPr>
        <p:blipFill>
          <a:blip r:embed="rId3"/>
          <a:stretch>
            <a:fillRect/>
          </a:stretch>
        </p:blipFill>
        <p:spPr>
          <a:xfrm>
            <a:off x="12701239" y="7660889"/>
            <a:ext cx="1929161" cy="5687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565</Words>
  <Application>Microsoft Office PowerPoint</Application>
  <PresentationFormat>Custom</PresentationFormat>
  <Paragraphs>74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Bitter Medium</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suhani kashyap</cp:lastModifiedBy>
  <cp:revision>2</cp:revision>
  <dcterms:created xsi:type="dcterms:W3CDTF">2024-11-13T21:11:52Z</dcterms:created>
  <dcterms:modified xsi:type="dcterms:W3CDTF">2024-11-14T04:47:44Z</dcterms:modified>
</cp:coreProperties>
</file>